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AB8F6-37B7-F54E-99B9-FCC03E71EAAE}" type="datetimeFigureOut">
              <a:rPr lang="es-US" smtClean="0"/>
              <a:t>2/16/25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149F-DFBF-1644-8575-C4933356280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84583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Construcción de un Sistema de Recomendación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Alex Fernando Bojórquez Rojas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Jesus Miguel Velarde Arce</a:t>
            </a:r>
            <a:endParaRPr lang="en-US" sz="1850" dirty="0"/>
          </a:p>
        </p:txBody>
      </p:sp>
      <p:pic>
        <p:nvPicPr>
          <p:cNvPr id="1026" name="Picture 2" descr="Me lo contó un pajarito: ¿Qué es el marketing de recomendación?">
            <a:extLst>
              <a:ext uri="{FF2B5EF4-FFF2-40B4-BE49-F238E27FC236}">
                <a16:creationId xmlns:a16="http://schemas.microsoft.com/office/drawing/2014/main" id="{CED874AA-6490-154F-45FE-82ECB29F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91" y="389776"/>
            <a:ext cx="6388558" cy="335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nformática y Sistemas – Soluciones Informáticas">
            <a:extLst>
              <a:ext uri="{FF2B5EF4-FFF2-40B4-BE49-F238E27FC236}">
                <a16:creationId xmlns:a16="http://schemas.microsoft.com/office/drawing/2014/main" id="{AF365DBC-C34B-DA35-B846-C8272DAE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270" y="3906981"/>
            <a:ext cx="54863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493468C-524B-5D97-983A-A8F1E893D736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9739"/>
            <a:ext cx="11504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Introducción a los Sistemas de Recomendación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3309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sistema de recomendación es una herramienta que predice las preferencias de un usuario y sugiere elementos relevantes, como películas, productos o música. Su objetivo es facilitar el descubrimiento y mejorar la satisfacción del usuario.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Aplicaciones Comunes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613309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sistemas de recomendación son omnipresentes en plataformas como Netflix, Amazon, Spotify y YouTube, donde personalizan la experiencia del usuario y aumentan la interacción.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613309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personalización impulsada por los sistemas de recomendación mejora la experiencia del usuario, fomenta la lealtad y aumenta las conversiones, lo que los convierte en un activo crucial para las empresas.</a:t>
            </a:r>
            <a:endParaRPr lang="en-US" sz="18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37060A-4F51-EC86-DFD3-47EE2967FA9B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288" y="613886"/>
            <a:ext cx="8524280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8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Tipos de Sistemas de Recomendación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81288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3572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506855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Basado en Contenido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06855" y="2318623"/>
            <a:ext cx="3481507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las características de los productos y las preferencias del usuario para recomendar elementos similares.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1604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3887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937171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Colaborativo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937171" y="2318623"/>
            <a:ext cx="348150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Recomienda elementos basados en las preferencias de usuarios con gustos similares. 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919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14203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0367486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Híbrido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367486" y="2318623"/>
            <a:ext cx="348150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Combina los dos enfoques anteriores para mejorar la precisión y superar las limitaciones de cada uno. 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1288" y="4199334"/>
            <a:ext cx="272236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88" y="4807625"/>
            <a:ext cx="2538889" cy="1950125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64" y="4249579"/>
            <a:ext cx="1412438" cy="940832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864" y="5441513"/>
            <a:ext cx="1447443" cy="827842"/>
          </a:xfrm>
          <a:prstGeom prst="rect">
            <a:avLst/>
          </a:prstGeom>
        </p:spPr>
      </p:pic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864" y="6520458"/>
            <a:ext cx="1505783" cy="846892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174" y="4249579"/>
            <a:ext cx="3863935" cy="3026807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C3BA45A-CD5B-6BCE-743B-AA4E1ADCBB8F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5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Algoritmos Utilizados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060496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basado en contenido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07983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TF-IDF calcula la relevancia de los términos, mientras que Cosine Similarity mide la similitud entre vectores de características.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colaborativo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556034"/>
            <a:ext cx="312074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k-NN encuentra usuarios similares, matrices de similitud miden la relación entre elementos, y SVD/ALS reducen la dimensionalidad para descubrir factores latentes.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Redes neuronales profundas aprenden representaciones complejas, y autoencoders comprimen datos para descubrir patrones y generar recomendaciones personalizadas.</a:t>
            </a:r>
            <a:endParaRPr lang="en-US" sz="18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E78A087-9440-C698-9520-D3BC0E0D46E3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5730"/>
            <a:ext cx="64877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Frameworks y Tecnologías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138720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940487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es un lenguaje versátil, mientras que R y Scala son ideales para análisis estadístico y procesamiento de datos a gran escala.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138720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2940487"/>
            <a:ext cx="2250162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Scikit-learn ofrece algoritmos de aprendizaje automático, TensorFlow/PyTorch impulsan el Deep Learning, y Surprise facilita la implementación de algoritmos de recomendación.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138720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2940606"/>
            <a:ext cx="2250281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LightFM crea modelos híbridos de recomendación, y Apache Spark procesa grandes volúmenes de datos de manera eficiente para entrenar modelos a gran escala.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9D357DF-896C-A3EC-5DC8-1E8C282ED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5486400" cy="8229599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49DCBEA-E985-CC79-00BE-F5C2516B704E}"/>
              </a:ext>
            </a:extLst>
          </p:cNvPr>
          <p:cNvSpPr/>
          <p:nvPr/>
        </p:nvSpPr>
        <p:spPr>
          <a:xfrm>
            <a:off x="5946299" y="169902"/>
            <a:ext cx="4543663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kern="0" spc="-72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Herramientas en AWS</a:t>
            </a:r>
            <a:endParaRPr lang="en-US" sz="3550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4D4BBDD8-6707-CDFD-AFA6-EE5F401DD735}"/>
              </a:ext>
            </a:extLst>
          </p:cNvPr>
          <p:cNvSpPr/>
          <p:nvPr/>
        </p:nvSpPr>
        <p:spPr>
          <a:xfrm>
            <a:off x="6224429" y="1027390"/>
            <a:ext cx="22860" cy="6193988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A7214A20-F0B7-21DC-C8E6-7345CBDD5853}"/>
              </a:ext>
            </a:extLst>
          </p:cNvPr>
          <p:cNvSpPr/>
          <p:nvPr/>
        </p:nvSpPr>
        <p:spPr>
          <a:xfrm>
            <a:off x="6430228" y="1450300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0C76A6B0-BA18-F008-2FA0-FB3B8759C420}"/>
              </a:ext>
            </a:extLst>
          </p:cNvPr>
          <p:cNvSpPr/>
          <p:nvPr/>
        </p:nvSpPr>
        <p:spPr>
          <a:xfrm>
            <a:off x="6018629" y="1244560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9866834A-AC3D-9A2F-7630-1297C2A1FA61}"/>
              </a:ext>
            </a:extLst>
          </p:cNvPr>
          <p:cNvSpPr/>
          <p:nvPr/>
        </p:nvSpPr>
        <p:spPr>
          <a:xfrm>
            <a:off x="6167695" y="1325404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10527F21-33D9-FADF-506E-01D87F3F3E85}"/>
              </a:ext>
            </a:extLst>
          </p:cNvPr>
          <p:cNvSpPr/>
          <p:nvPr/>
        </p:nvSpPr>
        <p:spPr>
          <a:xfrm>
            <a:off x="7297896" y="1220391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Amazon Personalize</a:t>
            </a:r>
            <a:endParaRPr lang="en-US" sz="175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2221EBC8-EB85-6ECC-3D9B-02E99B1CB56F}"/>
              </a:ext>
            </a:extLst>
          </p:cNvPr>
          <p:cNvSpPr/>
          <p:nvPr/>
        </p:nvSpPr>
        <p:spPr>
          <a:xfrm>
            <a:off x="7297896" y="1620203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aprendizaje automático que genera recomendaciones personalizadas en tiempo real, optimizando la experiencia del usuario.</a:t>
            </a:r>
            <a:endParaRPr lang="en-US" sz="1500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215F1035-2FCD-33E6-5C9C-BE4A13981866}"/>
              </a:ext>
            </a:extLst>
          </p:cNvPr>
          <p:cNvSpPr/>
          <p:nvPr/>
        </p:nvSpPr>
        <p:spPr>
          <a:xfrm>
            <a:off x="6430228" y="3047048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BFCEB224-3B70-9083-A431-43EAC3831842}"/>
              </a:ext>
            </a:extLst>
          </p:cNvPr>
          <p:cNvSpPr/>
          <p:nvPr/>
        </p:nvSpPr>
        <p:spPr>
          <a:xfrm>
            <a:off x="6018629" y="2841308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028D7976-01ED-54A6-46B4-3EBE09865232}"/>
              </a:ext>
            </a:extLst>
          </p:cNvPr>
          <p:cNvSpPr/>
          <p:nvPr/>
        </p:nvSpPr>
        <p:spPr>
          <a:xfrm>
            <a:off x="6167695" y="2922151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0C6C3DE6-1479-A60A-7652-705C68A67190}"/>
              </a:ext>
            </a:extLst>
          </p:cNvPr>
          <p:cNvSpPr/>
          <p:nvPr/>
        </p:nvSpPr>
        <p:spPr>
          <a:xfrm>
            <a:off x="7297896" y="2817138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AWS SageMaker</a:t>
            </a:r>
            <a:endParaRPr lang="en-US" sz="1750" dirty="0"/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C5A31107-791B-C9D3-B814-28C80DCA972F}"/>
              </a:ext>
            </a:extLst>
          </p:cNvPr>
          <p:cNvSpPr/>
          <p:nvPr/>
        </p:nvSpPr>
        <p:spPr>
          <a:xfrm>
            <a:off x="7297896" y="3216950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 para entrenar modelos personalizados de recomendación, con herramientas para experimentar y optimizar el rendimiento.</a:t>
            </a:r>
            <a:endParaRPr lang="en-US" sz="1500" dirty="0"/>
          </a:p>
        </p:txBody>
      </p:sp>
      <p:sp>
        <p:nvSpPr>
          <p:cNvPr id="38" name="Shape 12">
            <a:extLst>
              <a:ext uri="{FF2B5EF4-FFF2-40B4-BE49-F238E27FC236}">
                <a16:creationId xmlns:a16="http://schemas.microsoft.com/office/drawing/2014/main" id="{B812E412-895D-AAC3-18BD-E045D6894592}"/>
              </a:ext>
            </a:extLst>
          </p:cNvPr>
          <p:cNvSpPr/>
          <p:nvPr/>
        </p:nvSpPr>
        <p:spPr>
          <a:xfrm>
            <a:off x="6430228" y="4643795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F90EB5B9-8BA8-1961-0527-CD79EAAE8A2B}"/>
              </a:ext>
            </a:extLst>
          </p:cNvPr>
          <p:cNvSpPr/>
          <p:nvPr/>
        </p:nvSpPr>
        <p:spPr>
          <a:xfrm>
            <a:off x="6018629" y="4438055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0" name="Text 14">
            <a:extLst>
              <a:ext uri="{FF2B5EF4-FFF2-40B4-BE49-F238E27FC236}">
                <a16:creationId xmlns:a16="http://schemas.microsoft.com/office/drawing/2014/main" id="{B1044182-88E7-AC47-655A-5722EE5020F7}"/>
              </a:ext>
            </a:extLst>
          </p:cNvPr>
          <p:cNvSpPr/>
          <p:nvPr/>
        </p:nvSpPr>
        <p:spPr>
          <a:xfrm>
            <a:off x="6167695" y="4518898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648B07AC-71F0-E6ED-FF83-FCBFF549CF9B}"/>
              </a:ext>
            </a:extLst>
          </p:cNvPr>
          <p:cNvSpPr/>
          <p:nvPr/>
        </p:nvSpPr>
        <p:spPr>
          <a:xfrm>
            <a:off x="7297896" y="4413885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AWS Glue</a:t>
            </a:r>
            <a:endParaRPr lang="en-US" sz="1750" dirty="0"/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2D9B3618-41F1-58A7-4C4C-D8659E1F9C42}"/>
              </a:ext>
            </a:extLst>
          </p:cNvPr>
          <p:cNvSpPr/>
          <p:nvPr/>
        </p:nvSpPr>
        <p:spPr>
          <a:xfrm>
            <a:off x="7297896" y="4813697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procesamiento y preparación de datos que facilita la limpieza y transformación para el entrenamiento de modelos.</a:t>
            </a:r>
            <a:endParaRPr lang="en-US" sz="1500" dirty="0"/>
          </a:p>
        </p:txBody>
      </p:sp>
      <p:sp>
        <p:nvSpPr>
          <p:cNvPr id="43" name="Shape 17">
            <a:extLst>
              <a:ext uri="{FF2B5EF4-FFF2-40B4-BE49-F238E27FC236}">
                <a16:creationId xmlns:a16="http://schemas.microsoft.com/office/drawing/2014/main" id="{E640C7C9-4366-C99F-54E1-2C7AFB2A3333}"/>
              </a:ext>
            </a:extLst>
          </p:cNvPr>
          <p:cNvSpPr/>
          <p:nvPr/>
        </p:nvSpPr>
        <p:spPr>
          <a:xfrm>
            <a:off x="6430228" y="6240542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44" name="Shape 18">
            <a:extLst>
              <a:ext uri="{FF2B5EF4-FFF2-40B4-BE49-F238E27FC236}">
                <a16:creationId xmlns:a16="http://schemas.microsoft.com/office/drawing/2014/main" id="{CA525FD7-B227-5A58-D1E4-FFFE667AE05B}"/>
              </a:ext>
            </a:extLst>
          </p:cNvPr>
          <p:cNvSpPr/>
          <p:nvPr/>
        </p:nvSpPr>
        <p:spPr>
          <a:xfrm>
            <a:off x="6018629" y="6034802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5" name="Text 19">
            <a:extLst>
              <a:ext uri="{FF2B5EF4-FFF2-40B4-BE49-F238E27FC236}">
                <a16:creationId xmlns:a16="http://schemas.microsoft.com/office/drawing/2014/main" id="{128868A4-EFCD-D50A-137E-59C4774B4405}"/>
              </a:ext>
            </a:extLst>
          </p:cNvPr>
          <p:cNvSpPr/>
          <p:nvPr/>
        </p:nvSpPr>
        <p:spPr>
          <a:xfrm>
            <a:off x="6167695" y="6115645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EBA991AD-EF51-F26A-A091-808197CBD17F}"/>
              </a:ext>
            </a:extLst>
          </p:cNvPr>
          <p:cNvSpPr/>
          <p:nvPr/>
        </p:nvSpPr>
        <p:spPr>
          <a:xfrm>
            <a:off x="7297896" y="6010632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Amazon S3</a:t>
            </a:r>
            <a:endParaRPr lang="en-US" sz="1750" dirty="0"/>
          </a:p>
        </p:txBody>
      </p:sp>
      <p:sp>
        <p:nvSpPr>
          <p:cNvPr id="47" name="Text 21">
            <a:extLst>
              <a:ext uri="{FF2B5EF4-FFF2-40B4-BE49-F238E27FC236}">
                <a16:creationId xmlns:a16="http://schemas.microsoft.com/office/drawing/2014/main" id="{C1E7292E-AB1A-5C70-0E1A-18920A424EB2}"/>
              </a:ext>
            </a:extLst>
          </p:cNvPr>
          <p:cNvSpPr/>
          <p:nvPr/>
        </p:nvSpPr>
        <p:spPr>
          <a:xfrm>
            <a:off x="7297896" y="6388298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Almacenamiento de datos masivos y escalable para alojar los datos necesarios para el entrenamiento y la operación de los sistemas de recomendación.</a:t>
            </a:r>
            <a:endParaRPr lang="en-US" sz="1500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1D69656-E906-2A5B-23A4-0762D799344B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352" y="680561"/>
            <a:ext cx="4822508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7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Herramientas en GCP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2" y="1590675"/>
            <a:ext cx="1024771" cy="14895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542" y="1795582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US" sz="1850" dirty="0"/>
              <a:t>RECOMMENDATIONS AI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9542" y="2219801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recomendación basado en IA que ofrece modelos pre-entrenados y personalizados para diversos casos de uso.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2" y="3080266"/>
            <a:ext cx="1024771" cy="14895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542" y="3285173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US" sz="1850" dirty="0"/>
              <a:t>VERTEX AI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9542" y="3709392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 unificada para entrenar y desplegar modelos personalizados, con herramientas para el seguimiento y la gestión del ciclo de vida.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52" y="4569857"/>
            <a:ext cx="1024771" cy="14895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542" y="4774763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US" sz="1850" dirty="0"/>
              <a:t>BIGQUERY ML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9542" y="5198983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Creación de modelos de recomendación directamente en BigQuery utilizando SQL, simplificando el desarrollo y la integración.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52" y="6059448"/>
            <a:ext cx="1024771" cy="14895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9542" y="6264354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US" sz="1850" dirty="0"/>
              <a:t>GOOGLE CLOUD STORAGE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049542" y="6688574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Almacenamiento de datos estructurados y no estructurados para alimentar los modelos de recomendación y garantizar la disponibilidad de la información.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161" y="562689"/>
            <a:ext cx="6746915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7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Pasos para Construir un Sistema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780169" y="1971615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Recolección de datos</a:t>
            </a:r>
            <a:endParaRPr lang="en-US" sz="185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2351008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89495" y="1449824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Análisis exploratorio</a:t>
            </a:r>
            <a:endParaRPr lang="en-US" sz="1850" b="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97892" y="2122051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504818" y="3300293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Elección del método</a:t>
            </a:r>
            <a:endParaRPr lang="en-US" sz="1850" b="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12624" y="3581043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190185" y="4946203"/>
            <a:ext cx="279511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Entrenamiento del modelo</a:t>
            </a:r>
            <a:endParaRPr lang="en-US" sz="1850" b="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5931" y="4711660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626757" y="4461391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Evaluación del modelo</a:t>
            </a:r>
            <a:endParaRPr lang="en-US" sz="1850" b="1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10156" y="3951446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16161" y="5752505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Recolección de datos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s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juntan datos de usuarios, productos e interacciones (como películas vistas o compras realizadas).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716161" y="6151483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exploratorio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s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revisan los datos para encontrar patrones, errores o información faltante.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716161" y="6550462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Elección del método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s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decide si la recomendación será basada en contenido, en otros usuarios (colaborativa) o una combinación de ambas (híbrida).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716161" y="6949440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Entrenamiento del modelo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s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usa inteligencia artificial con herramientas como TensorFlow o Scikit-learn para que el sistema aprenda.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716161" y="7348418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Evaluación del modelo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s-US" sz="160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mide qué tan buenas son las recomendaciones usando métricas como Precisión y Recall.</a:t>
            </a:r>
            <a:endParaRPr lang="en-US" sz="16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4E456D8-7044-BBBD-ABD1-5663672BE2F9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71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Conclusión</a:t>
            </a:r>
            <a:endParaRPr lang="en-US" sz="4800" dirty="0"/>
          </a:p>
        </p:txBody>
      </p:sp>
      <p:sp>
        <p:nvSpPr>
          <p:cNvPr id="14" name="Text 12"/>
          <p:cNvSpPr/>
          <p:nvPr/>
        </p:nvSpPr>
        <p:spPr>
          <a:xfrm>
            <a:off x="837724" y="3408947"/>
            <a:ext cx="12954952" cy="3563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sistemas de recomendación son esenciales en la economía digital, permitiendo la personalización a gran escala y mejorando la experiencia del usuario. La selección de tecnologías debe basarse en el caso de uso específico, considerando factores como la escala de los datos y los requisitos de latencia. Las plataformas cloud ofrecen escalabilidad y eficiencia, permitiendo a las empresas desplegar sistemas robustos y adaptables a las necesidades del negocio.</a:t>
            </a:r>
            <a:endParaRPr lang="en-US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A92EDC-DAEB-8448-7547-3F0DA2E5379D}"/>
              </a:ext>
            </a:extLst>
          </p:cNvPr>
          <p:cNvSpPr/>
          <p:nvPr/>
        </p:nvSpPr>
        <p:spPr>
          <a:xfrm>
            <a:off x="12799749" y="7839824"/>
            <a:ext cx="1803400" cy="347520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731</Words>
  <Application>Microsoft Macintosh PowerPoint</Application>
  <PresentationFormat>Personalizado</PresentationFormat>
  <Paragraphs>80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Source Sans Pro</vt:lpstr>
      <vt:lpstr>Source Serif Pro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BOJORQUEZ</cp:lastModifiedBy>
  <cp:revision>4</cp:revision>
  <dcterms:created xsi:type="dcterms:W3CDTF">2025-02-17T05:08:31Z</dcterms:created>
  <dcterms:modified xsi:type="dcterms:W3CDTF">2025-02-17T05:58:07Z</dcterms:modified>
</cp:coreProperties>
</file>